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7" r:id="rId34"/>
    <p:sldId id="288" r:id="rId35"/>
    <p:sldId id="289" r:id="rId36"/>
    <p:sldId id="290" r:id="rId37"/>
    <p:sldId id="291" r:id="rId38"/>
    <p:sldId id="292" r:id="rId39"/>
    <p:sldId id="293" r:id="rId40"/>
    <p:sldId id="296" r:id="rId41"/>
    <p:sldId id="295" r:id="rId42"/>
    <p:sldId id="294" r:id="rId43"/>
  </p:sldIdLst>
  <p:sldSz cx="18288000" cy="10287000"/>
  <p:notesSz cx="6858000" cy="9144000"/>
  <p:embeddedFontLst>
    <p:embeddedFont>
      <p:font typeface="Canva Sans" panose="020B0604020202020204" charset="0"/>
      <p:regular r:id="rId44"/>
    </p:embeddedFont>
    <p:embeddedFont>
      <p:font typeface="Canva Sans Bold" panose="020B0604020202020204" charset="0"/>
      <p:regular r:id="rId45"/>
    </p:embeddedFont>
    <p:embeddedFont>
      <p:font typeface="Canva Sans Bold Italics" panose="020B0604020202020204" charset="0"/>
      <p:regular r:id="rId46"/>
    </p:embeddedFont>
    <p:embeddedFont>
      <p:font typeface="Libre Baskerville" panose="02000000000000000000" pitchFamily="2" charset="0"/>
      <p:regular r:id="rId47"/>
    </p:embeddedFont>
    <p:embeddedFont>
      <p:font typeface="Yeseva One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-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0:47.7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1874 3 24575,'40'-1'0,"-24"0"0,0 0 0,1 2 0,-1 0 0,23 4 0,-39-5-1,-1 0 0,1 0 0,0 0 0,0 0 0,0 0 0,0 0-1,0 0 1,0 0 0,0 1 0,0-1 0,0 0 0,0 0 0,0 0 0,0 0-1,0 0 1,0 0 0,0 0 0,0 0 0,-1 0 0,1 0 0,0 1 0,0-1 0,0 0-1,0 0 1,0 0 0,0 0 0,0 0 0,0 0 0,0 0 0,0 0 0,1 1-1,-1-1 1,0 0 0,0 0 0,0 0 0,0 0 0,0 0 0,0 0 0,0 0-1,0 0 1,0 0 0,0 0 0,0 0 0,0 1 0,0-1 0,0 0 0,0 0 0,1 0-1,-1 0 1,0 0 0,0 0 0,0 0 0,0 0 0,0 0 0,0 0 0,0 0-1,0 0 1,0 0 0,0 0 0,1 0 0,-40 16-477,-224 72-2252,-1232 375-778,1457-452 3462,12-3 194,0 0 0,-1-2 0,-49 4 6224,47-5-7723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1:15.7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1:20.5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1:23.3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3:03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542 532 24575,'-6'-5'0,"0"0"0,-1 1 0,0-1 0,0 1 0,0 1 0,-15-6 0,-19-11 0,32 15 0,0-1 0,1 0 0,0 0 0,0-1 0,1 0 0,-1 0 0,1-1 0,1 0 0,0 0 0,0-1 0,0 1 0,1-1 0,-6-16 0,-4-8 0,-25-40 0,29 55 0,1 0 0,0 0 0,1-1 0,1 0 0,1-1 0,0 0 0,-6-36 0,9-7 0,5 97 0,-1 7 0,1 0 0,2 0 0,2-1 0,15 58 0,31 42 0,10 32 0,-52-141 0,-1 2 0,-2-1 0,3 52 0,-8 152 0,-3-149 0,1-174 0,4-150 0,-2 226 0,1 0 0,1 0 0,0 0 0,0 1 0,1 0 0,0-1 0,1 1 0,0 1 0,1-1 0,11-14 0,-6 9 0,1 2 0,1 0 0,0 0 0,0 1 0,29-19 0,-32 25 0,0 1 0,0 1 0,0 0 0,1 0 0,-1 1 0,1 0 0,0 1 0,0 0 0,14 0 0,18 0 0,46 5 0,-33-1 0,639 1 0,-413-4 0,-242-1 0,0-3 0,0-1 0,73-21 0,50-9 0,56-7 0,-151 27 0,1 2 0,97-6 0,-145 19 0,40-1 0,75-12 0,-54 2 0,1 4 0,104 3 0,-138 3 0,0-3 0,49-10 0,-43 6 0,70-4 0,71-6 0,-18 1 0,642 12 0,-453 8 0,-327-3 0,-11 0 0,42 4 0,-65-3 0,1 1 0,-1 0 0,0 0 0,0 1 0,0 0 0,-1 0 0,1 0 0,0 1 0,-1-1 0,1 1 0,-1 1 0,8 6 0,-12-10 0,0 1 0,0-1 0,-1 1 0,1 0 0,0-1 0,-1 1 0,1 0 0,-1 0 0,1-1 0,0 1 0,-1 0 0,0 0 0,1 0 0,-1 0 0,0 0 0,1-1 0,-1 1 0,0 0 0,0 0 0,0 0 0,0 0 0,0 0 0,0 0 0,0 0 0,0 0 0,0 1 0,-1 0 0,0-1 0,0 0 0,0 0 0,0 0 0,0 0 0,0 0 0,0 0 0,0 0 0,0 0 0,-1 0 0,1 0 0,0 0 0,-1-1 0,1 1 0,-2 0 0,-9 3 0,0-1 0,-1 0 0,-14 1 0,17-3 0,-19 6 0,0 1 0,-38 16 0,42-14 0,1-2 0,-1 0 0,-44 7 0,-2-9 0,43-5 0,1 2 0,-1 1 0,-47 12 0,45-6 0,-1 1 0,0-1 0,-1-2 0,-1-1 0,-47 4 0,-19-5 0,-155 29 0,-76 13 0,221-30 0,65-10 0,-52 4 0,-358-9 0,233-6 0,163 4 0,1 2 0,-95 19 0,96-14 0,-57 2 0,-52 8 0,80-1 0,-129 22 0,43-14 0,-314 37 0,-65-52 0,324-13 0,-475 3 0,694 3 0,14 2 0,17 4 0,6-1 0,0-1 0,1-2 0,54 3 0,99-8 0,-102-2 0,-4 1 0,-1-1 0,0 4 0,111 15 0,-84-4 0,157 0 0,31 4 0,110 9 0,1-26 0,-162-2 0,2239 2 0,-2453-1 0,-1-2 0,0-1 0,31-8 0,-26 4 0,56-5 0,-85 13 0,9 0 0,0-1 0,0-1 0,0 0 0,19-5 0,-28 6 0,0 1 0,-1-1 0,1 1 0,-1-1 0,1 0 0,-1 0 0,1 0 0,-1 1 0,0-1 0,1-1 0,-1 1 0,0 0 0,0 0 0,0 0 0,0-1 0,0 1 0,0 0 0,0-1 0,0 1 0,0-1 0,-1 1 0,1-1 0,0 1 0,-1-1 0,0 0 0,1 1 0,-1-1 0,0 0 0,0 1 0,0-1 0,0 0 0,0 1 0,0-1 0,0 0 0,-1 1 0,1-1 0,-1 0 0,1 1 0,-1-1 0,-1-2 0,-1-4 0,-1 1 0,0-1 0,0 1 0,-1 0 0,0 0 0,0 0 0,-1 0 0,0 1 0,0 0 0,-1 1 0,1-1 0,-1 1 0,0 0 0,-14-6 0,-2 1 0,-1 1 0,-1 0 0,-37-6 0,33 8 0,0 0 0,-35-16 0,43 14 0,-1 1 0,0 1 0,-1 1 0,-38-5 0,16 6 0,-65 3 0,-35 1 0,-124 6 0,234-1 0,-40 10 0,-27 4 0,-35-13 0,92-5 0,-1 2 0,-76 12 0,60-2 0,-1-4 0,-68 1 0,-128-10 0,97-2 0,83 5 0,-73-2 0,134-2 0,1 0 0,-1-1 0,1 0 0,0-2 0,0 0 0,-22-10 0,19 6 0,0 0 0,-1 1 0,-1 2 0,1 0 0,-1 1 0,0 1 0,0 1 0,-25 0 0,1-1 0,-63-12 0,-33-3 0,-314 16 0,234 5 0,156-1 0,16 1 0,1-3 0,-1-2 0,-73-13 0,85 8 0,0-2 0,1-1 0,-68-32 0,94 38 0,0-1 0,1-1 0,-1 0 0,1-1 0,1 0 0,-1 0 0,1-1 0,1 0 0,0-1 0,0 0 0,1 0 0,0 0 0,1-1 0,0 0 0,0-1 0,-4-14 0,7 16 0,0 0 0,0 0 0,1 0 0,1-1 0,0 1 0,0-18 0,1 24 0,0 1 0,1 0 0,-1-1 0,1 1 0,0 0 0,0-1 0,0 1 0,0 0 0,1 0 0,-1 0 0,1 0 0,0 0 0,0 0 0,0 1 0,0-1 0,0 0 0,0 1 0,1 0 0,-1 0 0,1-1 0,0 1 0,0 1 0,0-1 0,4-2 0,9-1 0,0 1 0,1 1 0,0 0 0,-1 1 0,1 1 0,0 0 0,0 2 0,22 2 0,-7-1 0,0 1 0,-1 2 0,0 1 0,0 1 0,56 23 0,4 0 0,-71-25 0,1 2 0,-1 0 0,0 1 0,0 2 0,-1 0 0,0 0 0,19 16 0,-23-15 0,1-1 0,0 0 0,0-1 0,1-1 0,0-1 0,0 0 0,1-1 0,27 5 0,-4-4 0,1-1 0,69 0 0,-43-5 0,204-6 0,-264 4-76,0 0 1,-1-1-1,1 0 0,-1-1 0,1 1 0,-1-1 0,0-1 0,0 0 1,0 0-1,0 0 0,-1 0 0,0-1 0,0 0 0,0-1 1,0 1-1,-1-1 0,5-7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0:53.6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0:56.5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0:59.9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1:07.0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1:08.3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1:09.2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1:10.5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17:41:11.7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3.xml"/><Relationship Id="rId18" Type="http://schemas.openxmlformats.org/officeDocument/2006/relationships/customXml" Target="../ink/ink8.xml"/><Relationship Id="rId3" Type="http://schemas.openxmlformats.org/officeDocument/2006/relationships/image" Target="../media/image2.svg"/><Relationship Id="rId21" Type="http://schemas.openxmlformats.org/officeDocument/2006/relationships/customXml" Target="../ink/ink11.xml"/><Relationship Id="rId7" Type="http://schemas.openxmlformats.org/officeDocument/2006/relationships/image" Target="../media/image6.svg"/><Relationship Id="rId12" Type="http://schemas.openxmlformats.org/officeDocument/2006/relationships/image" Target="../media/image15.png"/><Relationship Id="rId17" Type="http://schemas.openxmlformats.org/officeDocument/2006/relationships/customXml" Target="../ink/ink7.xml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2.xml"/><Relationship Id="rId5" Type="http://schemas.openxmlformats.org/officeDocument/2006/relationships/image" Target="../media/image4.svg"/><Relationship Id="rId15" Type="http://schemas.openxmlformats.org/officeDocument/2006/relationships/customXml" Target="../ink/ink5.xml"/><Relationship Id="rId10" Type="http://schemas.openxmlformats.org/officeDocument/2006/relationships/image" Target="../media/image14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customXml" Target="../ink/ink1.xml"/><Relationship Id="rId14" Type="http://schemas.openxmlformats.org/officeDocument/2006/relationships/customXml" Target="../ink/ink4.xml"/><Relationship Id="rId22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27.jpe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customXml" Target="../ink/ink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3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3182" y="4447075"/>
            <a:ext cx="11721636" cy="237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1"/>
              </a:lnSpc>
            </a:pPr>
            <a:r>
              <a:rPr lang="en-US" sz="6101">
                <a:solidFill>
                  <a:srgbClr val="000000"/>
                </a:solidFill>
                <a:latin typeface="Yeseva One"/>
              </a:rPr>
              <a:t>Shortest Path Planning in Polygonal World for an Autonomous Mobile Robot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83182" y="8858250"/>
            <a:ext cx="1172163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Faculty of Computers &amp; Artificial Intelligence </a:t>
            </a:r>
          </a:p>
          <a:p>
            <a:pPr algn="ctr">
              <a:lnSpc>
                <a:spcPts val="3000"/>
              </a:lnSpc>
            </a:pPr>
            <a:endParaRPr lang="en-US" sz="300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507108" y="454147"/>
            <a:ext cx="5273784" cy="3025981"/>
          </a:xfrm>
          <a:custGeom>
            <a:avLst/>
            <a:gdLst/>
            <a:ahLst/>
            <a:cxnLst/>
            <a:rect l="l" t="t" r="r" b="b"/>
            <a:pathLst>
              <a:path w="5273784" h="3025981">
                <a:moveTo>
                  <a:pt x="0" y="0"/>
                </a:moveTo>
                <a:lnTo>
                  <a:pt x="5273784" y="0"/>
                </a:lnTo>
                <a:lnTo>
                  <a:pt x="5273784" y="3025981"/>
                </a:lnTo>
                <a:lnTo>
                  <a:pt x="0" y="3025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575197" y="2901603"/>
            <a:ext cx="13137605" cy="3801725"/>
          </a:xfrm>
          <a:custGeom>
            <a:avLst/>
            <a:gdLst/>
            <a:ahLst/>
            <a:cxnLst/>
            <a:rect l="l" t="t" r="r" b="b"/>
            <a:pathLst>
              <a:path w="13137605" h="3801725">
                <a:moveTo>
                  <a:pt x="0" y="0"/>
                </a:moveTo>
                <a:lnTo>
                  <a:pt x="13137606" y="0"/>
                </a:lnTo>
                <a:lnTo>
                  <a:pt x="13137606" y="3801724"/>
                </a:lnTo>
                <a:lnTo>
                  <a:pt x="0" y="38017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75197" y="1398905"/>
            <a:ext cx="131376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Path Class Directed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8600" y="7089321"/>
            <a:ext cx="10537031" cy="292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1 - ξ = [Bi /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Bj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] </a:t>
            </a:r>
          </a:p>
          <a:p>
            <a:pPr algn="l">
              <a:lnSpc>
                <a:spcPct val="150000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2 - [Bi :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Bj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] and [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Bj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: Bi] are considered not the same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3853" y="8506460"/>
            <a:ext cx="218134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B4B4C"/>
                </a:solidFill>
                <a:latin typeface="Canva Sans"/>
              </a:rPr>
              <a:t>Note :-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B4B4C"/>
                </a:solidFill>
                <a:latin typeface="Canva Sans"/>
              </a:rPr>
              <a:t>ξ = v-edge 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4B4B4C"/>
              </a:solidFill>
              <a:latin typeface="Canva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07617" y="2470608"/>
            <a:ext cx="10472765" cy="4889219"/>
          </a:xfrm>
          <a:custGeom>
            <a:avLst/>
            <a:gdLst/>
            <a:ahLst/>
            <a:cxnLst/>
            <a:rect l="l" t="t" r="r" b="b"/>
            <a:pathLst>
              <a:path w="10472765" h="4889219">
                <a:moveTo>
                  <a:pt x="0" y="0"/>
                </a:moveTo>
                <a:lnTo>
                  <a:pt x="10472766" y="0"/>
                </a:lnTo>
                <a:lnTo>
                  <a:pt x="10472766" y="4889219"/>
                </a:lnTo>
                <a:lnTo>
                  <a:pt x="0" y="4889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75197" y="1398905"/>
            <a:ext cx="131376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Path Class Undirected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0361" y="7477760"/>
            <a:ext cx="9825276" cy="214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1 - undirected v-edge £ = [Bi :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Bj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]                      </a:t>
            </a:r>
          </a:p>
          <a:p>
            <a:pPr algn="l">
              <a:lnSpc>
                <a:spcPct val="150000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2 - [Bi :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Bj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] and [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Bj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: Bi] are considered the same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3853" y="8506460"/>
            <a:ext cx="211050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B4B4C"/>
                </a:solidFill>
                <a:latin typeface="Canva Sans"/>
              </a:rPr>
              <a:t>Note :-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B4B4C"/>
                </a:solidFill>
                <a:latin typeface="Canva Sans"/>
              </a:rPr>
              <a:t>£ =v-edge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63678" y="2700827"/>
            <a:ext cx="7795622" cy="6729240"/>
          </a:xfrm>
          <a:custGeom>
            <a:avLst/>
            <a:gdLst/>
            <a:ahLst/>
            <a:cxnLst/>
            <a:rect l="l" t="t" r="r" b="b"/>
            <a:pathLst>
              <a:path w="7795622" h="6729240">
                <a:moveTo>
                  <a:pt x="0" y="0"/>
                </a:moveTo>
                <a:lnTo>
                  <a:pt x="7795622" y="0"/>
                </a:lnTo>
                <a:lnTo>
                  <a:pt x="7795622" y="6729240"/>
                </a:lnTo>
                <a:lnTo>
                  <a:pt x="0" y="6729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75197" y="1398905"/>
            <a:ext cx="131376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Path Class Undirected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3300" y="3437662"/>
            <a:ext cx="8460700" cy="465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1. A world W consists of five polygons B0, B1, B2, B3 and B4</a:t>
            </a:r>
          </a:p>
          <a:p>
            <a:pPr algn="l">
              <a:lnSpc>
                <a:spcPts val="624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2. There are five v-nodes </a:t>
            </a:r>
          </a:p>
          <a:p>
            <a:pPr algn="l">
              <a:lnSpc>
                <a:spcPts val="624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3. Eight undirected v-edges [B1 : Bo],</a:t>
            </a:r>
          </a:p>
          <a:p>
            <a:pPr algn="l">
              <a:lnSpc>
                <a:spcPts val="624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 [B1 : B2], [B2 : B0],[B2: B3], [B1 : B4],</a:t>
            </a:r>
          </a:p>
          <a:p>
            <a:pPr algn="l">
              <a:lnSpc>
                <a:spcPts val="624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 [B4 : Bo],[B3 : B4], and [B3 : B0].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13CBED-098C-1B2D-FEA2-DBA936789404}"/>
                  </a:ext>
                </a:extLst>
              </p14:cNvPr>
              <p14:cNvContentPartPr/>
              <p14:nvPr/>
            </p14:nvContentPartPr>
            <p14:xfrm>
              <a:off x="14527140" y="6689160"/>
              <a:ext cx="727200" cy="225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13CBED-098C-1B2D-FEA2-DBA9367894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91140" y="6653160"/>
                <a:ext cx="79884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EF1FB-3324-E0B0-8A27-21760F84BC54}"/>
              </a:ext>
            </a:extLst>
          </p:cNvPr>
          <p:cNvGrpSpPr/>
          <p:nvPr/>
        </p:nvGrpSpPr>
        <p:grpSpPr>
          <a:xfrm>
            <a:off x="15179100" y="6545520"/>
            <a:ext cx="106920" cy="360"/>
            <a:chOff x="15179100" y="6545520"/>
            <a:chExt cx="10692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3DEEEF-BB43-9858-37FB-8DB4ADABD017}"/>
                    </a:ext>
                  </a:extLst>
                </p14:cNvPr>
                <p14:cNvContentPartPr/>
                <p14:nvPr/>
              </p14:nvContentPartPr>
              <p14:xfrm>
                <a:off x="15179100" y="6545520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3DEEEF-BB43-9858-37FB-8DB4ADABD0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43100" y="65095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5E47C77-9AE9-E8A0-BFF5-4952BD13FA50}"/>
                    </a:ext>
                  </a:extLst>
                </p14:cNvPr>
                <p14:cNvContentPartPr/>
                <p14:nvPr/>
              </p14:nvContentPartPr>
              <p14:xfrm>
                <a:off x="15232380" y="6545520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5E47C77-9AE9-E8A0-BFF5-4952BD13FA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96380" y="65095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0AF9A0-BD69-E75F-D24D-A0BF597121D0}"/>
                    </a:ext>
                  </a:extLst>
                </p14:cNvPr>
                <p14:cNvContentPartPr/>
                <p14:nvPr/>
              </p14:nvContentPartPr>
              <p14:xfrm>
                <a:off x="15285660" y="6545520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0AF9A0-BD69-E75F-D24D-A0BF597121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49660" y="65095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B992FE-1468-852A-0461-8B1C64C9BEFC}"/>
              </a:ext>
            </a:extLst>
          </p:cNvPr>
          <p:cNvGrpSpPr/>
          <p:nvPr/>
        </p:nvGrpSpPr>
        <p:grpSpPr>
          <a:xfrm>
            <a:off x="13921620" y="8031600"/>
            <a:ext cx="183240" cy="106920"/>
            <a:chOff x="13921620" y="8031600"/>
            <a:chExt cx="183240" cy="1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1688BA1-23B9-015B-A497-82211C88864B}"/>
                    </a:ext>
                  </a:extLst>
                </p14:cNvPr>
                <p14:cNvContentPartPr/>
                <p14:nvPr/>
              </p14:nvContentPartPr>
              <p14:xfrm>
                <a:off x="13959780" y="8039160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1688BA1-23B9-015B-A497-82211C8886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923780" y="80031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0C5EAB-2995-2E7B-2AB6-07AD48185D82}"/>
                    </a:ext>
                  </a:extLst>
                </p14:cNvPr>
                <p14:cNvContentPartPr/>
                <p14:nvPr/>
              </p14:nvContentPartPr>
              <p14:xfrm>
                <a:off x="13959780" y="8138160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0C5EAB-2995-2E7B-2AB6-07AD48185D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923780" y="81021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53897C-C57A-092C-BC7F-3D348BFE6317}"/>
                    </a:ext>
                  </a:extLst>
                </p14:cNvPr>
                <p14:cNvContentPartPr/>
                <p14:nvPr/>
              </p14:nvContentPartPr>
              <p14:xfrm>
                <a:off x="13921620" y="8107560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53897C-C57A-092C-BC7F-3D348BFE63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885620" y="80715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43038F-65C1-5AEF-E1EF-BA06FB6690CB}"/>
                    </a:ext>
                  </a:extLst>
                </p14:cNvPr>
                <p14:cNvContentPartPr/>
                <p14:nvPr/>
              </p14:nvContentPartPr>
              <p14:xfrm>
                <a:off x="14104500" y="8031600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43038F-65C1-5AEF-E1EF-BA06FB6690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068500" y="799560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E0369D-A734-AEE4-5ED8-0ACF019299EF}"/>
                    </a:ext>
                  </a:extLst>
                </p14:cNvPr>
                <p14:cNvContentPartPr/>
                <p14:nvPr/>
              </p14:nvContentPartPr>
              <p14:xfrm>
                <a:off x="14104500" y="8054280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E0369D-A734-AEE4-5ED8-0ACF019299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068500" y="80182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9BA8C62-DD76-8114-F966-8322697725F9}"/>
                  </a:ext>
                </a:extLst>
              </p14:cNvPr>
              <p14:cNvContentPartPr/>
              <p14:nvPr/>
            </p14:nvContentPartPr>
            <p14:xfrm>
              <a:off x="12603300" y="8397360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9BA8C62-DD76-8114-F966-8322697725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567300" y="83613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BD3FCD-FDAB-727C-7078-48DEBCCD579A}"/>
                  </a:ext>
                </a:extLst>
              </p14:cNvPr>
              <p14:cNvContentPartPr/>
              <p14:nvPr/>
            </p14:nvContentPartPr>
            <p14:xfrm>
              <a:off x="12649020" y="8427600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BD3FCD-FDAB-727C-7078-48DEBCCD57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13020" y="8391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57DCE85-EB36-2CF5-9255-C0E2C505AAA0}"/>
                  </a:ext>
                </a:extLst>
              </p14:cNvPr>
              <p14:cNvContentPartPr/>
              <p14:nvPr/>
            </p14:nvContentPartPr>
            <p14:xfrm>
              <a:off x="12580620" y="8557200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57DCE85-EB36-2CF5-9255-C0E2C505AA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544620" y="852120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20545"/>
            <a:ext cx="12587008" cy="942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FF3131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973274" y="2648898"/>
            <a:ext cx="12341452" cy="5875402"/>
          </a:xfrm>
          <a:custGeom>
            <a:avLst/>
            <a:gdLst/>
            <a:ahLst/>
            <a:cxnLst/>
            <a:rect l="l" t="t" r="r" b="b"/>
            <a:pathLst>
              <a:path w="12341452" h="5875402">
                <a:moveTo>
                  <a:pt x="0" y="0"/>
                </a:moveTo>
                <a:lnTo>
                  <a:pt x="12341452" y="0"/>
                </a:lnTo>
                <a:lnTo>
                  <a:pt x="12341452" y="5875402"/>
                </a:lnTo>
                <a:lnTo>
                  <a:pt x="0" y="5875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75197" y="1398905"/>
            <a:ext cx="131376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Tangents from Point to Polygon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827646" y="2907908"/>
            <a:ext cx="12439121" cy="6350392"/>
          </a:xfrm>
          <a:custGeom>
            <a:avLst/>
            <a:gdLst/>
            <a:ahLst/>
            <a:cxnLst/>
            <a:rect l="l" t="t" r="r" b="b"/>
            <a:pathLst>
              <a:path w="12439121" h="6350392">
                <a:moveTo>
                  <a:pt x="0" y="0"/>
                </a:moveTo>
                <a:lnTo>
                  <a:pt x="12439120" y="0"/>
                </a:lnTo>
                <a:lnTo>
                  <a:pt x="12439120" y="6350392"/>
                </a:lnTo>
                <a:lnTo>
                  <a:pt x="0" y="6350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75197" y="1398905"/>
            <a:ext cx="131376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Tangents from Polygon to Point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026541" y="3029884"/>
            <a:ext cx="12234918" cy="5999816"/>
          </a:xfrm>
          <a:custGeom>
            <a:avLst/>
            <a:gdLst/>
            <a:ahLst/>
            <a:cxnLst/>
            <a:rect l="l" t="t" r="r" b="b"/>
            <a:pathLst>
              <a:path w="12234918" h="5999816">
                <a:moveTo>
                  <a:pt x="0" y="0"/>
                </a:moveTo>
                <a:lnTo>
                  <a:pt x="12234918" y="0"/>
                </a:lnTo>
                <a:lnTo>
                  <a:pt x="12234918" y="5999816"/>
                </a:lnTo>
                <a:lnTo>
                  <a:pt x="0" y="5999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398905"/>
            <a:ext cx="1381967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Common Tangents between two Polygons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124200" y="1828165"/>
            <a:ext cx="13926788" cy="937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6160"/>
              </a:lnSpc>
            </a:pPr>
            <a:r>
              <a:rPr lang="en-US" sz="4400" dirty="0">
                <a:solidFill>
                  <a:srgbClr val="FF3131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0952" y="3184667"/>
            <a:ext cx="7381800" cy="6073633"/>
          </a:xfrm>
          <a:custGeom>
            <a:avLst/>
            <a:gdLst/>
            <a:ahLst/>
            <a:cxnLst/>
            <a:rect l="l" t="t" r="r" b="b"/>
            <a:pathLst>
              <a:path w="7381800" h="6073633">
                <a:moveTo>
                  <a:pt x="0" y="0"/>
                </a:moveTo>
                <a:lnTo>
                  <a:pt x="7381800" y="0"/>
                </a:lnTo>
                <a:lnTo>
                  <a:pt x="7381800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581777" y="3351407"/>
            <a:ext cx="7893917" cy="5678293"/>
          </a:xfrm>
          <a:custGeom>
            <a:avLst/>
            <a:gdLst/>
            <a:ahLst/>
            <a:cxnLst/>
            <a:rect l="l" t="t" r="r" b="b"/>
            <a:pathLst>
              <a:path w="7893917" h="5678293">
                <a:moveTo>
                  <a:pt x="0" y="0"/>
                </a:moveTo>
                <a:lnTo>
                  <a:pt x="7893917" y="0"/>
                </a:lnTo>
                <a:lnTo>
                  <a:pt x="7893917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234162" y="1408430"/>
            <a:ext cx="1381967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Canonical Paths and Directed v-edges Sequences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33838" y="8361053"/>
            <a:ext cx="2554162" cy="193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>
                <a:solidFill>
                  <a:srgbClr val="4B4B4C"/>
                </a:solidFill>
                <a:latin typeface="Canva Sans"/>
              </a:rPr>
              <a:t>Note :-</a:t>
            </a:r>
          </a:p>
          <a:p>
            <a:pPr algn="l">
              <a:lnSpc>
                <a:spcPts val="3083"/>
              </a:lnSpc>
            </a:pPr>
            <a:r>
              <a:rPr lang="en-US" sz="2202">
                <a:solidFill>
                  <a:srgbClr val="4B4B4C"/>
                </a:solidFill>
                <a:latin typeface="Canva Sans"/>
              </a:rPr>
              <a:t>Π = canonical path </a:t>
            </a:r>
          </a:p>
          <a:p>
            <a:pPr algn="l">
              <a:lnSpc>
                <a:spcPts val="3083"/>
              </a:lnSpc>
            </a:pPr>
            <a:r>
              <a:rPr lang="en-US" sz="2202">
                <a:solidFill>
                  <a:srgbClr val="4B4B4C"/>
                </a:solidFill>
                <a:latin typeface="Canva Sans"/>
              </a:rPr>
              <a:t>ξ = v-edge </a:t>
            </a:r>
          </a:p>
          <a:p>
            <a:pPr algn="l">
              <a:lnSpc>
                <a:spcPts val="3083"/>
              </a:lnSpc>
            </a:pPr>
            <a:r>
              <a:rPr lang="en-US" sz="2202">
                <a:solidFill>
                  <a:srgbClr val="4B4B4C"/>
                </a:solidFill>
                <a:latin typeface="Canva Sans"/>
              </a:rPr>
              <a:t>γ = Global path</a:t>
            </a:r>
          </a:p>
          <a:p>
            <a:pPr algn="l">
              <a:lnSpc>
                <a:spcPts val="3083"/>
              </a:lnSpc>
            </a:pPr>
            <a:endParaRPr lang="en-US" sz="2202">
              <a:solidFill>
                <a:srgbClr val="4B4B4C"/>
              </a:solidFill>
              <a:latin typeface="Canva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591200" y="2838862"/>
            <a:ext cx="13105600" cy="4609276"/>
          </a:xfrm>
          <a:custGeom>
            <a:avLst/>
            <a:gdLst/>
            <a:ahLst/>
            <a:cxnLst/>
            <a:rect l="l" t="t" r="r" b="b"/>
            <a:pathLst>
              <a:path w="13105600" h="4609276">
                <a:moveTo>
                  <a:pt x="0" y="0"/>
                </a:moveTo>
                <a:lnTo>
                  <a:pt x="13105600" y="0"/>
                </a:lnTo>
                <a:lnTo>
                  <a:pt x="13105600" y="4609276"/>
                </a:lnTo>
                <a:lnTo>
                  <a:pt x="0" y="4609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408430"/>
            <a:ext cx="1381967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Canonical Paths and Directed v-edges Sequences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1200" y="7915910"/>
            <a:ext cx="13105600" cy="156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γ1 = [B1 /B0][B1 /B4][B2/B3][B0/B3]    </a:t>
            </a:r>
          </a:p>
          <a:p>
            <a:pPr algn="ctr">
              <a:lnSpc>
                <a:spcPts val="64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γ2 = [B1 /B0][B4 /B0][B3 /B0]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28165" y="2033823"/>
            <a:ext cx="445845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Canva Sans Bold Italics"/>
              </a:rPr>
              <a:t>Supervisor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8165" y="3761105"/>
            <a:ext cx="6066592" cy="395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Dr. Mahmoud </a:t>
            </a:r>
            <a:r>
              <a:rPr lang="en-US" sz="4400" dirty="0" err="1">
                <a:solidFill>
                  <a:srgbClr val="000000"/>
                </a:solidFill>
                <a:latin typeface="Canva Sans Bold"/>
              </a:rPr>
              <a:t>Wahdan</a:t>
            </a:r>
            <a:endParaRPr lang="en-US" sz="4400" dirty="0">
              <a:solidFill>
                <a:srgbClr val="000000"/>
              </a:solidFill>
              <a:latin typeface="Canva Sans Bold"/>
            </a:endParaRPr>
          </a:p>
          <a:p>
            <a:pPr algn="l">
              <a:lnSpc>
                <a:spcPts val="8008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TA. Osama </a:t>
            </a:r>
            <a:r>
              <a:rPr lang="en-US" sz="4400" dirty="0" err="1">
                <a:solidFill>
                  <a:srgbClr val="000000"/>
                </a:solidFill>
                <a:latin typeface="Canva Sans Bold"/>
              </a:rPr>
              <a:t>Assas</a:t>
            </a:r>
            <a:r>
              <a:rPr lang="en-US" sz="4400" dirty="0">
                <a:solidFill>
                  <a:srgbClr val="000000"/>
                </a:solidFill>
                <a:latin typeface="Canva Sans Bold"/>
              </a:rPr>
              <a:t> </a:t>
            </a:r>
          </a:p>
          <a:p>
            <a:pPr algn="l">
              <a:lnSpc>
                <a:spcPts val="8008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TA. Hazem Omar</a:t>
            </a:r>
          </a:p>
          <a:p>
            <a:pPr algn="l">
              <a:lnSpc>
                <a:spcPts val="8008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16732" y="2033822"/>
            <a:ext cx="565646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 dirty="0">
                <a:solidFill>
                  <a:srgbClr val="000000"/>
                </a:solidFill>
                <a:latin typeface="Canva Sans Bold Italics"/>
              </a:rPr>
              <a:t>Group members: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16732" y="3203903"/>
            <a:ext cx="8585478" cy="692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1)Peter Hany Hosny</a:t>
            </a:r>
          </a:p>
          <a:p>
            <a:pPr algn="l">
              <a:lnSpc>
                <a:spcPts val="6935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2)Mahmoud Ahmed Mohamed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Tawfiq</a:t>
            </a: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6935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3)Hamed Mohamed Hamed Abdel Hamed</a:t>
            </a:r>
          </a:p>
          <a:p>
            <a:pPr algn="l">
              <a:lnSpc>
                <a:spcPts val="6935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4)Ahmed Emad Saeed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Khallaf</a:t>
            </a: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6935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5)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Wesam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Sultan Ahmed Sultan</a:t>
            </a:r>
          </a:p>
          <a:p>
            <a:pPr algn="l">
              <a:lnSpc>
                <a:spcPts val="6935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6)Ahmed Tariq Saber Amin Ali</a:t>
            </a:r>
          </a:p>
          <a:p>
            <a:pPr algn="l">
              <a:lnSpc>
                <a:spcPts val="6935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7)Saleh Abdul Hakim Saleh </a:t>
            </a: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Babakri</a:t>
            </a: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6935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43405"/>
            <a:ext cx="12587008" cy="942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FF3131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0518" y="3480128"/>
            <a:ext cx="15025138" cy="5014349"/>
          </a:xfrm>
          <a:custGeom>
            <a:avLst/>
            <a:gdLst/>
            <a:ahLst/>
            <a:cxnLst/>
            <a:rect l="l" t="t" r="r" b="b"/>
            <a:pathLst>
              <a:path w="15025138" h="5014349">
                <a:moveTo>
                  <a:pt x="0" y="0"/>
                </a:moveTo>
                <a:lnTo>
                  <a:pt x="15025138" y="0"/>
                </a:lnTo>
                <a:lnTo>
                  <a:pt x="15025138" y="5014349"/>
                </a:lnTo>
                <a:lnTo>
                  <a:pt x="0" y="50143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Connectivity Graph</a:t>
            </a: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669380" y="3053073"/>
            <a:ext cx="12949240" cy="3693661"/>
          </a:xfrm>
          <a:custGeom>
            <a:avLst/>
            <a:gdLst/>
            <a:ahLst/>
            <a:cxnLst/>
            <a:rect l="l" t="t" r="r" b="b"/>
            <a:pathLst>
              <a:path w="12949240" h="3693661">
                <a:moveTo>
                  <a:pt x="0" y="0"/>
                </a:moveTo>
                <a:lnTo>
                  <a:pt x="12949240" y="0"/>
                </a:lnTo>
                <a:lnTo>
                  <a:pt x="12949240" y="3693661"/>
                </a:lnTo>
                <a:lnTo>
                  <a:pt x="0" y="3693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Path Class Representation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52674" y="6858841"/>
            <a:ext cx="7281169" cy="2949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1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π 1  =   [B0 / B1] [B0/B2]</a:t>
            </a:r>
          </a:p>
          <a:p>
            <a:pPr algn="l">
              <a:lnSpc>
                <a:spcPts val="5881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π2  =[B0/B1] [B2/B1] [B2/B0]</a:t>
            </a:r>
          </a:p>
          <a:p>
            <a:pPr algn="l">
              <a:lnSpc>
                <a:spcPts val="5881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π3  =[B1/B0] [B1/B2] [B0/B2]</a:t>
            </a:r>
          </a:p>
          <a:p>
            <a:pPr algn="l">
              <a:lnSpc>
                <a:spcPts val="5881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π4  =[B1/B0] [B2/B0]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23445" y="8616459"/>
            <a:ext cx="2135955" cy="141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2695" dirty="0">
                <a:solidFill>
                  <a:srgbClr val="000000"/>
                </a:solidFill>
                <a:latin typeface="Canva Sans"/>
              </a:rPr>
              <a:t>Note :-</a:t>
            </a:r>
          </a:p>
          <a:p>
            <a:pPr algn="l">
              <a:lnSpc>
                <a:spcPts val="3773"/>
              </a:lnSpc>
            </a:pPr>
            <a:r>
              <a:rPr lang="en-US" sz="2695" dirty="0">
                <a:solidFill>
                  <a:srgbClr val="000000"/>
                </a:solidFill>
                <a:latin typeface="Canva Sans"/>
              </a:rPr>
              <a:t>π = Full path</a:t>
            </a:r>
          </a:p>
          <a:p>
            <a:pPr algn="l">
              <a:lnSpc>
                <a:spcPts val="3773"/>
              </a:lnSpc>
            </a:pPr>
            <a:endParaRPr lang="en-US" sz="2695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62615" y="3282459"/>
            <a:ext cx="14362770" cy="4608279"/>
          </a:xfrm>
          <a:custGeom>
            <a:avLst/>
            <a:gdLst/>
            <a:ahLst/>
            <a:cxnLst/>
            <a:rect l="l" t="t" r="r" b="b"/>
            <a:pathLst>
              <a:path w="14362770" h="4608279">
                <a:moveTo>
                  <a:pt x="0" y="0"/>
                </a:moveTo>
                <a:lnTo>
                  <a:pt x="14362770" y="0"/>
                </a:lnTo>
                <a:lnTo>
                  <a:pt x="14362770" y="4608280"/>
                </a:lnTo>
                <a:lnTo>
                  <a:pt x="0" y="4608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Sub-Polygons</a:t>
            </a: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18344" y="2822477"/>
            <a:ext cx="9851311" cy="6006185"/>
          </a:xfrm>
          <a:custGeom>
            <a:avLst/>
            <a:gdLst/>
            <a:ahLst/>
            <a:cxnLst/>
            <a:rect l="l" t="t" r="r" b="b"/>
            <a:pathLst>
              <a:path w="9851311" h="6006185">
                <a:moveTo>
                  <a:pt x="0" y="0"/>
                </a:moveTo>
                <a:lnTo>
                  <a:pt x="9851312" y="0"/>
                </a:lnTo>
                <a:lnTo>
                  <a:pt x="9851312" y="6006185"/>
                </a:lnTo>
                <a:lnTo>
                  <a:pt x="0" y="6006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Connectivity Graph</a:t>
            </a: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43405"/>
            <a:ext cx="12587008" cy="942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FF3131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410919" y="3186959"/>
            <a:ext cx="9492713" cy="5404267"/>
          </a:xfrm>
          <a:custGeom>
            <a:avLst/>
            <a:gdLst/>
            <a:ahLst/>
            <a:cxnLst/>
            <a:rect l="l" t="t" r="r" b="b"/>
            <a:pathLst>
              <a:path w="9492713" h="5404267">
                <a:moveTo>
                  <a:pt x="0" y="0"/>
                </a:moveTo>
                <a:lnTo>
                  <a:pt x="9492713" y="0"/>
                </a:lnTo>
                <a:lnTo>
                  <a:pt x="9492713" y="5404267"/>
                </a:lnTo>
                <a:lnTo>
                  <a:pt x="0" y="5404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Dijkstra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120284"/>
            <a:ext cx="7253507" cy="6114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1.Graph Theory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2.Finding Shortest path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3.Algorithms to find optimal path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4.Dijkstra Algorithm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5.Algorithm Complexity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t="1779" b="1779"/>
          <a:stretch>
            <a:fillRect/>
          </a:stretch>
        </p:blipFill>
        <p:spPr>
          <a:xfrm>
            <a:off x="6454399" y="2526951"/>
            <a:ext cx="8897629" cy="67313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Dijkstra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34162" y="2899738"/>
            <a:ext cx="30509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Live Example :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20545"/>
            <a:ext cx="12587008" cy="942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FF3131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Finding the Best Path Class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4162" y="3842231"/>
            <a:ext cx="13936981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Proposed approach finds best path class for vehicle.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Proposed approach is efficient, with fast computation time.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 = ((n+m)log n).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              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Proposed approach is scalable to large and complex environments.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923445" y="8413750"/>
            <a:ext cx="2364555" cy="187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141">
                <a:solidFill>
                  <a:srgbClr val="000000"/>
                </a:solidFill>
                <a:latin typeface="Canva Sans"/>
              </a:rPr>
              <a:t>Note :-</a:t>
            </a:r>
          </a:p>
          <a:p>
            <a:pPr algn="ctr">
              <a:lnSpc>
                <a:spcPts val="2997"/>
              </a:lnSpc>
            </a:pPr>
            <a:r>
              <a:rPr lang="en-US" sz="2141">
                <a:solidFill>
                  <a:srgbClr val="000000"/>
                </a:solidFill>
                <a:latin typeface="Canva Sans"/>
              </a:rPr>
              <a:t>O = Big O </a:t>
            </a:r>
          </a:p>
          <a:p>
            <a:pPr algn="ctr">
              <a:lnSpc>
                <a:spcPts val="2997"/>
              </a:lnSpc>
            </a:pPr>
            <a:r>
              <a:rPr lang="en-US" sz="2141">
                <a:solidFill>
                  <a:srgbClr val="000000"/>
                </a:solidFill>
                <a:latin typeface="Canva Sans"/>
              </a:rPr>
              <a:t> n = v-edge </a:t>
            </a:r>
          </a:p>
          <a:p>
            <a:pPr algn="ctr">
              <a:lnSpc>
                <a:spcPts val="2997"/>
              </a:lnSpc>
            </a:pPr>
            <a:r>
              <a:rPr lang="en-US" sz="2141">
                <a:solidFill>
                  <a:srgbClr val="000000"/>
                </a:solidFill>
                <a:latin typeface="Canva Sans"/>
              </a:rPr>
              <a:t> m =v-node </a:t>
            </a:r>
          </a:p>
          <a:p>
            <a:pPr algn="ctr">
              <a:lnSpc>
                <a:spcPts val="2997"/>
              </a:lnSpc>
            </a:pPr>
            <a:endParaRPr lang="en-US" sz="2141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28165"/>
            <a:ext cx="12587008" cy="942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9"/>
              </a:lnSpc>
            </a:pPr>
            <a:r>
              <a:rPr lang="en-US" sz="4699" dirty="0">
                <a:solidFill>
                  <a:srgbClr val="FF3131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2465070"/>
            <a:ext cx="12587008" cy="903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FF3131"/>
                </a:solidFill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12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117197" y="2805354"/>
            <a:ext cx="10053605" cy="5562490"/>
          </a:xfrm>
          <a:custGeom>
            <a:avLst/>
            <a:gdLst/>
            <a:ahLst/>
            <a:cxnLst/>
            <a:rect l="l" t="t" r="r" b="b"/>
            <a:pathLst>
              <a:path w="10053605" h="5562490">
                <a:moveTo>
                  <a:pt x="0" y="0"/>
                </a:moveTo>
                <a:lnTo>
                  <a:pt x="10053606" y="0"/>
                </a:lnTo>
                <a:lnTo>
                  <a:pt x="10053606" y="5562490"/>
                </a:lnTo>
                <a:lnTo>
                  <a:pt x="0" y="5562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10560" y="8842141"/>
            <a:ext cx="6175268" cy="832319"/>
          </a:xfrm>
          <a:custGeom>
            <a:avLst/>
            <a:gdLst/>
            <a:ahLst/>
            <a:cxnLst/>
            <a:rect l="l" t="t" r="r" b="b"/>
            <a:pathLst>
              <a:path w="6175268" h="832319">
                <a:moveTo>
                  <a:pt x="0" y="0"/>
                </a:moveTo>
                <a:lnTo>
                  <a:pt x="6175269" y="0"/>
                </a:lnTo>
                <a:lnTo>
                  <a:pt x="6175269" y="832318"/>
                </a:lnTo>
                <a:lnTo>
                  <a:pt x="0" y="8323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Image of Point on Convex Polygon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75530" y="8991600"/>
            <a:ext cx="1654638" cy="83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418">
                <a:solidFill>
                  <a:srgbClr val="000000"/>
                </a:solidFill>
                <a:latin typeface="Canva Sans"/>
              </a:rPr>
              <a:t>Note :-</a:t>
            </a:r>
          </a:p>
          <a:p>
            <a:pPr algn="ctr">
              <a:lnSpc>
                <a:spcPts val="3386"/>
              </a:lnSpc>
            </a:pPr>
            <a:r>
              <a:rPr lang="en-US" sz="2418">
                <a:solidFill>
                  <a:srgbClr val="000000"/>
                </a:solidFill>
                <a:latin typeface="Canva Sans"/>
              </a:rPr>
              <a:t>P = ( x , y )</a:t>
            </a: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544240" y="3020207"/>
            <a:ext cx="11199521" cy="6488773"/>
          </a:xfrm>
          <a:custGeom>
            <a:avLst/>
            <a:gdLst/>
            <a:ahLst/>
            <a:cxnLst/>
            <a:rect l="l" t="t" r="r" b="b"/>
            <a:pathLst>
              <a:path w="11199521" h="6488773">
                <a:moveTo>
                  <a:pt x="0" y="0"/>
                </a:moveTo>
                <a:lnTo>
                  <a:pt x="11199520" y="0"/>
                </a:lnTo>
                <a:lnTo>
                  <a:pt x="11199520" y="6488773"/>
                </a:lnTo>
                <a:lnTo>
                  <a:pt x="0" y="64887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Image of Point on Convex Polygon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7DD8FA-EEA7-8D95-C0F0-D9164D6F06A6}"/>
                  </a:ext>
                </a:extLst>
              </p14:cNvPr>
              <p14:cNvContentPartPr/>
              <p14:nvPr/>
            </p14:nvContentPartPr>
            <p14:xfrm>
              <a:off x="12103320" y="7992000"/>
              <a:ext cx="1971360" cy="399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7DD8FA-EEA7-8D95-C0F0-D9164D6F06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40320" y="7929360"/>
                <a:ext cx="2097000" cy="525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27A0064-AB42-5D20-D288-DC5124C282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785" y="7851018"/>
            <a:ext cx="2017570" cy="54094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43405"/>
            <a:ext cx="12587008" cy="942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6580"/>
              </a:lnSpc>
            </a:pPr>
            <a:r>
              <a:rPr lang="en-US" sz="3400" dirty="0"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4700" dirty="0">
                <a:solidFill>
                  <a:srgbClr val="FF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27473285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78180" y="3223650"/>
            <a:ext cx="12731640" cy="6034650"/>
          </a:xfrm>
          <a:custGeom>
            <a:avLst/>
            <a:gdLst/>
            <a:ahLst/>
            <a:cxnLst/>
            <a:rect l="l" t="t" r="r" b="b"/>
            <a:pathLst>
              <a:path w="12731640" h="6034650">
                <a:moveTo>
                  <a:pt x="0" y="0"/>
                </a:moveTo>
                <a:lnTo>
                  <a:pt x="12731640" y="0"/>
                </a:lnTo>
                <a:lnTo>
                  <a:pt x="12731640" y="6034650"/>
                </a:lnTo>
                <a:lnTo>
                  <a:pt x="0" y="6034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800" b="1" dirty="0">
                <a:solidFill>
                  <a:srgbClr val="000000"/>
                </a:solidFill>
                <a:latin typeface="Canva Sans"/>
              </a:rPr>
              <a:t>visibility</a:t>
            </a:r>
            <a:endParaRPr lang="en-US" sz="4700" b="1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928696" y="2569755"/>
            <a:ext cx="12430608" cy="6033688"/>
          </a:xfrm>
          <a:custGeom>
            <a:avLst/>
            <a:gdLst/>
            <a:ahLst/>
            <a:cxnLst/>
            <a:rect l="l" t="t" r="r" b="b"/>
            <a:pathLst>
              <a:path w="12430608" h="6033688">
                <a:moveTo>
                  <a:pt x="0" y="0"/>
                </a:moveTo>
                <a:lnTo>
                  <a:pt x="12430608" y="0"/>
                </a:lnTo>
                <a:lnTo>
                  <a:pt x="12430608" y="6033688"/>
                </a:lnTo>
                <a:lnTo>
                  <a:pt x="0" y="6033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34162" y="1408430"/>
            <a:ext cx="138196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800" b="1" dirty="0">
                <a:solidFill>
                  <a:srgbClr val="000000"/>
                </a:solidFill>
                <a:latin typeface="Canva Sans"/>
              </a:rPr>
              <a:t>visibility</a:t>
            </a:r>
            <a:endParaRPr lang="en-US" sz="4700" b="1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28696" y="8695069"/>
            <a:ext cx="1243060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Shortest Path :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 ←B3- (v4)  ←B3- (v1) ←B1+ (v4) ←B1+ (v3) ← S </a:t>
            </a:r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20545"/>
            <a:ext cx="12587008" cy="959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FF3131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6580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53618" y="4667418"/>
            <a:ext cx="3394582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Create world</a:t>
            </a:r>
          </a:p>
          <a:p>
            <a:pPr algn="l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66261" y="4140368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6068" y="4140368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24071" y="4140368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dirty="0">
                <a:solidFill>
                  <a:srgbClr val="000000"/>
                </a:solidFill>
                <a:latin typeface="Yeseva One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56068" y="4667418"/>
            <a:ext cx="496322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Add polygons to world</a:t>
            </a:r>
          </a:p>
          <a:p>
            <a:pPr algn="l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058519" y="4667418"/>
            <a:ext cx="496322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Get all path classes</a:t>
            </a:r>
          </a:p>
          <a:p>
            <a:pPr algn="l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6261" y="6594643"/>
            <a:ext cx="496322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Apply visibility to get only visible tangent sequences</a:t>
            </a:r>
          </a:p>
          <a:p>
            <a:pPr algn="l">
              <a:lnSpc>
                <a:spcPts val="3000"/>
              </a:lnSpc>
            </a:pPr>
            <a:endParaRPr lang="en-US" sz="300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8904" y="6067593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68711" y="6067593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36714" y="6067593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68711" y="6594643"/>
            <a:ext cx="496322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Get shortest path in each path class (Canonical path)</a:t>
            </a:r>
          </a:p>
          <a:p>
            <a:pPr algn="l">
              <a:lnSpc>
                <a:spcPts val="3000"/>
              </a:lnSpc>
            </a:pPr>
            <a:endParaRPr lang="en-US" sz="300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71162" y="6594643"/>
            <a:ext cx="496322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Get the shortest path through Dijkstra Algorithm</a:t>
            </a:r>
          </a:p>
          <a:p>
            <a:pPr algn="l">
              <a:lnSpc>
                <a:spcPts val="3000"/>
              </a:lnSpc>
            </a:pPr>
            <a:endParaRPr lang="en-US" sz="300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668711" y="1631732"/>
            <a:ext cx="40189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Project Flow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58645"/>
            <a:ext cx="12587008" cy="885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6580"/>
              </a:lnSpc>
            </a:pPr>
            <a:r>
              <a:rPr lang="en-US" sz="3400" dirty="0"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4700" dirty="0">
                <a:solidFill>
                  <a:srgbClr val="FF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just">
              <a:lnSpc>
                <a:spcPts val="4759"/>
              </a:lnSpc>
            </a:pPr>
            <a:endParaRPr lang="en-US" sz="4700" dirty="0">
              <a:solidFill>
                <a:srgbClr val="FF3131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2514600" y="2782594"/>
            <a:ext cx="13408845" cy="704624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84416" y="1398905"/>
            <a:ext cx="191916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Demo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957348" y="1398905"/>
            <a:ext cx="66528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Problem Statements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1" y="3395849"/>
            <a:ext cx="14286206" cy="5351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1. Develop an algorithm to solve the shortest path planning for a             point robot in a polygonal world. This is one of the most   fundamental problems in robotics. 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2. To find the globally shortest path, first find the locally shortest path in each path class. Next, find the globally shortest path among those locally shortest paths. 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3. The problem of shortest path through free space of a two dimensional, world model with convex polygonal obstacles from a start point to a goal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20545"/>
            <a:ext cx="12587008" cy="885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6580"/>
              </a:lnSpc>
            </a:pPr>
            <a:r>
              <a:rPr lang="en-US" sz="3400" dirty="0"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4700" dirty="0">
                <a:solidFill>
                  <a:srgbClr val="FF0000"/>
                </a:solidFill>
                <a:latin typeface="Canva Sans"/>
              </a:rPr>
              <a:t>13 . Testing </a:t>
            </a:r>
          </a:p>
          <a:p>
            <a:pPr algn="just">
              <a:lnSpc>
                <a:spcPts val="4759"/>
              </a:lnSpc>
            </a:pPr>
            <a:endParaRPr lang="en-US" sz="4700" dirty="0">
              <a:solidFill>
                <a:srgbClr val="FF3131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32884489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184416" y="1398905"/>
            <a:ext cx="2559784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Testing </a:t>
            </a:r>
          </a:p>
        </p:txBody>
      </p:sp>
      <p:pic>
        <p:nvPicPr>
          <p:cNvPr id="8" name="20240624204449">
            <a:hlinkClick r:id="" action="ppaction://media"/>
            <a:extLst>
              <a:ext uri="{FF2B5EF4-FFF2-40B4-BE49-F238E27FC236}">
                <a16:creationId xmlns:a16="http://schemas.microsoft.com/office/drawing/2014/main" id="{F998E623-020E-39C4-E3B2-BB013BAC9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71249" y="2645425"/>
            <a:ext cx="14922105" cy="73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316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3182" y="3632200"/>
            <a:ext cx="11721636" cy="32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Yeseva One"/>
              </a:rPr>
              <a:t>Thank</a:t>
            </a:r>
          </a:p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Yeseva One"/>
              </a:rPr>
              <a:t>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107130" y="5586599"/>
            <a:ext cx="6937274" cy="4038555"/>
          </a:xfrm>
          <a:custGeom>
            <a:avLst/>
            <a:gdLst/>
            <a:ahLst/>
            <a:cxnLst/>
            <a:rect l="l" t="t" r="r" b="b"/>
            <a:pathLst>
              <a:path w="6937274" h="4038555">
                <a:moveTo>
                  <a:pt x="0" y="0"/>
                </a:moveTo>
                <a:lnTo>
                  <a:pt x="6937274" y="0"/>
                </a:lnTo>
                <a:lnTo>
                  <a:pt x="6937274" y="4038555"/>
                </a:lnTo>
                <a:lnTo>
                  <a:pt x="0" y="4038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957348" y="1398905"/>
            <a:ext cx="66528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Problem Statements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49691"/>
            <a:ext cx="10078430" cy="691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4. In this problem, given a world W which consists of n convex polygons and two points S and G in free(W) , we want to find the shortest path in free(W)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5. The shortest path consists of a sequence of four kinds of path segments :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·A tangent from S to a polygon.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·Common tangents between two polygons.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·A tangent from a polygon to` G.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·calling modified Dijkstra’s algorithm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28165"/>
            <a:ext cx="12587008" cy="942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FF3131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21801" y="2608626"/>
            <a:ext cx="10526153" cy="5152883"/>
          </a:xfrm>
          <a:custGeom>
            <a:avLst/>
            <a:gdLst/>
            <a:ahLst/>
            <a:cxnLst/>
            <a:rect l="l" t="t" r="r" b="b"/>
            <a:pathLst>
              <a:path w="10526153" h="5152883">
                <a:moveTo>
                  <a:pt x="0" y="0"/>
                </a:moveTo>
                <a:lnTo>
                  <a:pt x="10526153" y="0"/>
                </a:lnTo>
                <a:lnTo>
                  <a:pt x="10526153" y="5152882"/>
                </a:lnTo>
                <a:lnTo>
                  <a:pt x="0" y="5152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54399" y="1332865"/>
            <a:ext cx="539289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Polygonal World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58498" y="8629650"/>
            <a:ext cx="517100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1 - W= {B0,B1,….,Bn}, n &gt; 0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9092" y="9086850"/>
            <a:ext cx="3171484" cy="803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3136">
                <a:solidFill>
                  <a:srgbClr val="4B4B4C"/>
                </a:solidFill>
                <a:latin typeface="Libre Baskerville"/>
              </a:rPr>
              <a:t>Note :-</a:t>
            </a:r>
          </a:p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sz="3136">
                <a:solidFill>
                  <a:srgbClr val="4B4B4C"/>
                </a:solidFill>
                <a:latin typeface="Libre Baskerville"/>
              </a:rPr>
              <a:t>W = Free world 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095552" y="2481292"/>
            <a:ext cx="12096897" cy="5324417"/>
          </a:xfrm>
          <a:custGeom>
            <a:avLst/>
            <a:gdLst/>
            <a:ahLst/>
            <a:cxnLst/>
            <a:rect l="l" t="t" r="r" b="b"/>
            <a:pathLst>
              <a:path w="12096897" h="5324417">
                <a:moveTo>
                  <a:pt x="0" y="0"/>
                </a:moveTo>
                <a:lnTo>
                  <a:pt x="12096896" y="0"/>
                </a:lnTo>
                <a:lnTo>
                  <a:pt x="12096896" y="5324416"/>
                </a:lnTo>
                <a:lnTo>
                  <a:pt x="0" y="5324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54399" y="1332865"/>
            <a:ext cx="539289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Voronoi diagram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03943" y="8124825"/>
            <a:ext cx="5680115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1 - Between two Straight line </a:t>
            </a:r>
          </a:p>
          <a:p>
            <a:pPr algn="l">
              <a:lnSpc>
                <a:spcPts val="45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2 - Between line and node </a:t>
            </a:r>
          </a:p>
          <a:p>
            <a:pPr algn="l">
              <a:lnSpc>
                <a:spcPts val="45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3 - Between two node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5373" y="1820545"/>
            <a:ext cx="12587008" cy="942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1. Problem statements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2. Polygonal World and Voronoi diagram</a:t>
            </a:r>
          </a:p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FF3131"/>
                </a:solidFill>
                <a:latin typeface="Canva Sans"/>
              </a:rPr>
              <a:t>3. Paths Class ( Undirected and Directed )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4. Tangents on Polygons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5. Canonical Paths and Directed v-edges Sequences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6. Connectivity Graph and Sub-Polygons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7. Dijkstra Algorithm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8. Finding the Best Path Class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9. Image of Point on Convex Polygon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10. visibility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11. Project Flow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12 . Demo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latin typeface="Canva Sans"/>
              </a:rPr>
              <a:t>13 . Testing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0426" y="933450"/>
            <a:ext cx="28369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AGENDA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1717</Words>
  <Application>Microsoft Office PowerPoint</Application>
  <PresentationFormat>Custom</PresentationFormat>
  <Paragraphs>304</Paragraphs>
  <Slides>42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Libre Baskerville</vt:lpstr>
      <vt:lpstr>Arial</vt:lpstr>
      <vt:lpstr>Calibri</vt:lpstr>
      <vt:lpstr>Yeseva One</vt:lpstr>
      <vt:lpstr>Canva Sans Bold Italics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Sand Minimalist Modern Thesis Defense Presentation</dc:title>
  <cp:lastModifiedBy>Peter Hany Hosny Shafek</cp:lastModifiedBy>
  <cp:revision>10</cp:revision>
  <dcterms:created xsi:type="dcterms:W3CDTF">2006-08-16T00:00:00Z</dcterms:created>
  <dcterms:modified xsi:type="dcterms:W3CDTF">2024-06-24T18:19:24Z</dcterms:modified>
  <dc:identifier>DAGIxBVUrks</dc:identifier>
</cp:coreProperties>
</file>